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70228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d5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af54b361d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2da48e2da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语篇提升-七选五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6_1#0909278b2?sp=1&amp;pid=6db7ebc2f&amp;color=0,55,96&amp;vtp=1&amp;bt=1&amp;bbb=1&amp;hb=1"/>
          <p:cNvSpPr/>
          <p:nvPr/>
        </p:nvSpPr>
        <p:spPr>
          <a:xfrm>
            <a:off x="502920" y="1508760"/>
            <a:ext cx="10570464" cy="1976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（undertake）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education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introducing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curriculum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（global）.The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‘Ivory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tower’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learning,”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Dahua,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Chinese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Kong.</a:t>
            </a:r>
            <a:endParaRPr lang="en-US" altLang="zh-CN" dirty="0"/>
          </a:p>
        </p:txBody>
      </p:sp>
      <p:sp>
        <p:nvSpPr>
          <p:cNvPr id="3" name="QM_5_AN.57_1#0909278b2.blank?pid=6db7ebc2f&amp;color=0,55,96&amp;vpa=35&amp;vtp=1&amp;bbb=1"/>
          <p:cNvSpPr/>
          <p:nvPr/>
        </p:nvSpPr>
        <p:spPr>
          <a:xfrm>
            <a:off x="6589617" y="1476565"/>
            <a:ext cx="1728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undertaken</a:t>
            </a:r>
            <a:endParaRPr lang="en-US" altLang="zh-CN" dirty="0"/>
          </a:p>
        </p:txBody>
      </p:sp>
      <p:sp>
        <p:nvSpPr>
          <p:cNvPr id="4" name="QM_5_AN.58_1#0909278b2.blank?pid=6db7ebc2f&amp;color=0,55,96&amp;vpa=36&amp;vtp=1&amp;bbb=1"/>
          <p:cNvSpPr/>
          <p:nvPr/>
        </p:nvSpPr>
        <p:spPr>
          <a:xfrm>
            <a:off x="7106125" y="1870266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lang="en-US" altLang="zh-CN" dirty="0"/>
          </a:p>
        </p:txBody>
      </p:sp>
      <p:sp>
        <p:nvSpPr>
          <p:cNvPr id="5" name="QM_5_AN.59_1#0909278b2.blank?pid=6db7ebc2f&amp;color=0,55,96&amp;vpa=37&amp;vtp=1&amp;bbb=1"/>
          <p:cNvSpPr/>
          <p:nvPr/>
        </p:nvSpPr>
        <p:spPr>
          <a:xfrm>
            <a:off x="5982176" y="227666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globally</a:t>
            </a:r>
            <a:endParaRPr lang="en-US" altLang="zh-CN" dirty="0"/>
          </a:p>
        </p:txBody>
      </p:sp>
      <p:sp>
        <p:nvSpPr>
          <p:cNvPr id="6" name="QM_5_AN.60_1#0909278b2.blank?pid=6db7ebc2f&amp;color=0,55,96&amp;vpa=38&amp;vtp=1"/>
          <p:cNvSpPr/>
          <p:nvPr/>
        </p:nvSpPr>
        <p:spPr>
          <a:xfrm>
            <a:off x="1073626" y="2695766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B_6_BD.61_1#c1850f111?pid=0909278b2&amp;color=0,55,96&amp;vtp=1&amp;bbb=1"/>
          <p:cNvSpPr/>
          <p:nvPr/>
        </p:nvSpPr>
        <p:spPr>
          <a:xfrm>
            <a:off x="502920" y="35090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endParaRPr lang="en-US" altLang="zh-CN" sz="1800" dirty="0"/>
          </a:p>
        </p:txBody>
      </p:sp>
      <p:sp>
        <p:nvSpPr>
          <p:cNvPr id="8" name="QB_6_AN.62_1#c1850f111.blank?pid=0909278b2&amp;color=0,55,96&amp;vpa=39&amp;vtp=1&amp;bbb=1"/>
          <p:cNvSpPr/>
          <p:nvPr/>
        </p:nvSpPr>
        <p:spPr>
          <a:xfrm>
            <a:off x="692626" y="3453129"/>
            <a:ext cx="1525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</a:t>
            </a:r>
            <a:endParaRPr lang="en-US" altLang="zh-CN" dirty="0"/>
          </a:p>
        </p:txBody>
      </p:sp>
      <p:sp>
        <p:nvSpPr>
          <p:cNvPr id="9" name="QB_6_AS.63_1#c1850f111?pid=0909278b2&amp;color=0,55,96&amp;vtp=1&amp;bbb=1"/>
          <p:cNvSpPr/>
          <p:nvPr/>
        </p:nvSpPr>
        <p:spPr>
          <a:xfrm>
            <a:off x="502920" y="3910329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主语textbook与publish之间为被动关系，且根据时间状语last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week可知，应用一般过去时。</a:t>
            </a:r>
            <a:endParaRPr lang="en-US" altLang="zh-CN" sz="1800" dirty="0"/>
          </a:p>
        </p:txBody>
      </p:sp>
      <p:sp>
        <p:nvSpPr>
          <p:cNvPr id="10" name="QB_6_BD.64_1#6d791557c?pid=0909278b2&amp;color=0,55,96&amp;vtp=1&amp;bbb=1"/>
          <p:cNvSpPr/>
          <p:nvPr/>
        </p:nvSpPr>
        <p:spPr>
          <a:xfrm>
            <a:off x="502920" y="431158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1" name="QB_6_AN.65_1#6d791557c.blank?pid=0909278b2&amp;color=0,55,96&amp;vpa=40&amp;vtp=1&amp;bbb=1"/>
          <p:cNvSpPr/>
          <p:nvPr/>
        </p:nvSpPr>
        <p:spPr>
          <a:xfrm>
            <a:off x="654526" y="4268341"/>
            <a:ext cx="1131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endParaRPr lang="en-US" altLang="zh-CN" dirty="0"/>
          </a:p>
        </p:txBody>
      </p:sp>
      <p:sp>
        <p:nvSpPr>
          <p:cNvPr id="12" name="QB_6_AS.66_1#6d791557c?pid=0909278b2&amp;color=0,55,96&amp;vtp=1&amp;bbb=1"/>
          <p:cNvSpPr/>
          <p:nvPr/>
        </p:nvSpPr>
        <p:spPr>
          <a:xfrm>
            <a:off x="502920" y="4712841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此处为短语a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sth，表示“做某事的计划”，不定式短语作后置定语。</a:t>
            </a:r>
            <a:endParaRPr lang="en-US" altLang="zh-CN" sz="1800" dirty="0"/>
          </a:p>
        </p:txBody>
      </p:sp>
      <p:sp>
        <p:nvSpPr>
          <p:cNvPr id="13" name="QB_6_BD.67_1#303838a56?pid=0909278b2&amp;color=0,55,96&amp;vtp=1&amp;bbb=1"/>
          <p:cNvSpPr/>
          <p:nvPr/>
        </p:nvSpPr>
        <p:spPr>
          <a:xfrm>
            <a:off x="502920" y="5114097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14" name="QB_6_AN.68_1#303838a56.blank?pid=0909278b2&amp;color=0,55,96&amp;vpa=41&amp;vtp=1&amp;bbb=1"/>
          <p:cNvSpPr/>
          <p:nvPr/>
        </p:nvSpPr>
        <p:spPr>
          <a:xfrm>
            <a:off x="667226" y="5070853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endParaRPr lang="en-US" altLang="zh-CN" dirty="0"/>
          </a:p>
        </p:txBody>
      </p:sp>
      <p:sp>
        <p:nvSpPr>
          <p:cNvPr id="15" name="QB_6_AS.69_1#303838a56?pid=0909278b2&amp;color=0,55,96&amp;vtp=1&amp;bbb=1&amp;hb=1"/>
          <p:cNvSpPr/>
          <p:nvPr/>
        </p:nvSpPr>
        <p:spPr>
          <a:xfrm>
            <a:off x="502920" y="5517576"/>
            <a:ext cx="10570464" cy="7607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设空处应用非谓语形式作后置定语，且name与其逻辑主语textbook之间构成被动关系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，应用过去分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词形式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6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4" grpId="0" build="p" animBg="1"/>
      <p:bldP spid="15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0_1#5492b49aa?pid=0909278b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3" name="QB_6_AN.71_1#5492b49aa.blank?pid=0909278b2&amp;color=0,55,96&amp;vpa=42&amp;vtp=1&amp;bbb=1"/>
          <p:cNvSpPr/>
          <p:nvPr/>
        </p:nvSpPr>
        <p:spPr>
          <a:xfrm>
            <a:off x="654526" y="1457325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</a:t>
            </a:r>
            <a:endParaRPr lang="en-US" altLang="zh-CN" dirty="0"/>
          </a:p>
        </p:txBody>
      </p:sp>
      <p:sp>
        <p:nvSpPr>
          <p:cNvPr id="4" name="QB_6_AS.72_1#5492b49aa?pid=0909278b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scholar为可数名词，根据后文from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nationwide可知，应用复数形式。</a:t>
            </a:r>
            <a:endParaRPr lang="en-US" altLang="zh-CN" sz="1800" dirty="0"/>
          </a:p>
        </p:txBody>
      </p:sp>
      <p:sp>
        <p:nvSpPr>
          <p:cNvPr id="5" name="QB_6_BD.73_1#7650e9b86?pid=0909278b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6" name="QB_6_AN.74_1#7650e9b86.blank?pid=0909278b2&amp;color=0,55,96&amp;vpa=43&amp;vtp=1&amp;bbb=1"/>
          <p:cNvSpPr/>
          <p:nvPr/>
        </p:nvSpPr>
        <p:spPr>
          <a:xfrm>
            <a:off x="692626" y="2249868"/>
            <a:ext cx="954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</a:t>
            </a:r>
            <a:endParaRPr lang="en-US" altLang="zh-CN" dirty="0"/>
          </a:p>
        </p:txBody>
      </p:sp>
      <p:sp>
        <p:nvSpPr>
          <p:cNvPr id="7" name="QB_6_AS.75_1#7650e9b86?pid=0909278b2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设空处作定语，修饰名词use，应用形容词形式。</a:t>
            </a:r>
            <a:endParaRPr lang="en-US" altLang="zh-CN" sz="1800" dirty="0"/>
          </a:p>
        </p:txBody>
      </p:sp>
      <p:sp>
        <p:nvSpPr>
          <p:cNvPr id="8" name="QB_6_BD.76_1#d1d114636?pid=0909278b2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77_1#d1d114636.blank?pid=0909278b2&amp;color=0,55,96&amp;vpa=44&amp;vtp=1&amp;bbb=1"/>
          <p:cNvSpPr/>
          <p:nvPr/>
        </p:nvSpPr>
        <p:spPr>
          <a:xfrm>
            <a:off x="654526" y="3074098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endParaRPr lang="en-US" altLang="zh-CN" dirty="0"/>
          </a:p>
        </p:txBody>
      </p:sp>
      <p:sp>
        <p:nvSpPr>
          <p:cNvPr id="10" name="QB_6_AS.78_1#d1d114636?pid=0909278b2&amp;color=0,55,96&amp;vtp=1&amp;bbb=1&amp;hb=1"/>
          <p:cNvSpPr/>
          <p:nvPr/>
        </p:nvSpPr>
        <p:spPr>
          <a:xfrm>
            <a:off x="502920" y="353631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设空处引导非限制性定语从句，先行词为Chen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Yukun，指人，关系词在从句中作主语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，应用关系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代词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who引导。</a:t>
            </a:r>
            <a:endParaRPr lang="en-US" altLang="zh-CN" dirty="0"/>
          </a:p>
        </p:txBody>
      </p:sp>
      <p:sp>
        <p:nvSpPr>
          <p:cNvPr id="11" name="QB_6_BD.79_1#c79716c8c?pid=0909278b2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</a:t>
            </a:r>
            <a:endParaRPr lang="en-US" altLang="zh-CN" sz="1800" dirty="0"/>
          </a:p>
        </p:txBody>
      </p:sp>
      <p:sp>
        <p:nvSpPr>
          <p:cNvPr id="12" name="QB_6_AN.80_1#c79716c8c.blank?pid=0909278b2&amp;color=0,55,96&amp;vpa=45&amp;vtp=1&amp;bbb=1"/>
          <p:cNvSpPr/>
          <p:nvPr/>
        </p:nvSpPr>
        <p:spPr>
          <a:xfrm>
            <a:off x="641826" y="4312348"/>
            <a:ext cx="1728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undertaken</a:t>
            </a:r>
            <a:endParaRPr lang="en-US" altLang="zh-CN" dirty="0"/>
          </a:p>
        </p:txBody>
      </p:sp>
      <p:sp>
        <p:nvSpPr>
          <p:cNvPr id="13" name="QB_6_AS.81_1#c79716c8c?pid=0909278b2&amp;color=0,55,96&amp;vtp=1&amp;bbb=1&amp;hb=1"/>
          <p:cNvSpPr/>
          <p:nvPr/>
        </p:nvSpPr>
        <p:spPr>
          <a:xfrm>
            <a:off x="502920" y="477456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根据时间状语Up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now可知，此处应用现在完成时，主语为about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为复数概念，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助动词应用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2_1#e9d025212?pid=0909278b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endParaRPr lang="en-US" altLang="zh-CN" sz="1800" dirty="0"/>
          </a:p>
        </p:txBody>
      </p:sp>
      <p:sp>
        <p:nvSpPr>
          <p:cNvPr id="3" name="QB_6_AN.83_1#e9d025212.blank?pid=0909278b2&amp;color=0,55,96&amp;vpa=46&amp;vtp=1&amp;bbb=1"/>
          <p:cNvSpPr/>
          <p:nvPr/>
        </p:nvSpPr>
        <p:spPr>
          <a:xfrm>
            <a:off x="679926" y="1444625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endParaRPr lang="en-US" altLang="zh-CN" dirty="0"/>
          </a:p>
        </p:txBody>
      </p:sp>
      <p:sp>
        <p:nvSpPr>
          <p:cNvPr id="4" name="QB_6_AS.84_1#e9d025212?pid=0909278b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根据语境可知，此处表方式，应用介词by。</a:t>
            </a:r>
            <a:endParaRPr lang="en-US" altLang="zh-CN" sz="1800" dirty="0"/>
          </a:p>
        </p:txBody>
      </p:sp>
      <p:sp>
        <p:nvSpPr>
          <p:cNvPr id="5" name="QB_6_BD.85_1#95e6330db?pid=0909278b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endParaRPr lang="en-US" altLang="zh-CN" sz="1800" dirty="0"/>
          </a:p>
        </p:txBody>
      </p:sp>
      <p:sp>
        <p:nvSpPr>
          <p:cNvPr id="6" name="QB_6_AN.86_1#95e6330db.blank?pid=0909278b2&amp;color=0,55,96&amp;vpa=47&amp;vtp=1&amp;bbb=1"/>
          <p:cNvSpPr/>
          <p:nvPr/>
        </p:nvSpPr>
        <p:spPr>
          <a:xfrm>
            <a:off x="654526" y="2249868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globally</a:t>
            </a:r>
            <a:endParaRPr lang="en-US" altLang="zh-CN" dirty="0"/>
          </a:p>
        </p:txBody>
      </p:sp>
      <p:sp>
        <p:nvSpPr>
          <p:cNvPr id="7" name="QB_6_AS.87_1#95e6330db?pid=0909278b2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设空处作状语，应用副词形式。</a:t>
            </a:r>
            <a:endParaRPr lang="en-US" altLang="zh-CN" sz="1800" dirty="0"/>
          </a:p>
        </p:txBody>
      </p:sp>
      <p:sp>
        <p:nvSpPr>
          <p:cNvPr id="8" name="QB_6_BD.88_1#80421945a?pid=0909278b2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9" name="QB_6_AN.89_1#80421945a.blank?pid=0909278b2&amp;color=0,55,96&amp;vpa=48&amp;vtp=1"/>
          <p:cNvSpPr/>
          <p:nvPr/>
        </p:nvSpPr>
        <p:spPr>
          <a:xfrm>
            <a:off x="806926" y="3074098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0" name="QB_6_AS.90_1#80421945a?pid=0909278b2&amp;color=0,55,96&amp;vtp=1&amp;bbb=1&amp;hb=1"/>
          <p:cNvSpPr/>
          <p:nvPr/>
        </p:nvSpPr>
        <p:spPr>
          <a:xfrm>
            <a:off x="502920" y="353631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breakthrough为可数名词，此处表示泛指，应用不定冠词修饰，且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breakthrough的发音以辅音音素开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，故填a。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1_1#7d85b65ad?pid=2da48e2da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[安徽合肥一中2024高一期中]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number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functions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years.1.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Meanwhile,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nautical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（航海地图）.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needs.2.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Thus,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roads;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customised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specifically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confirmation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（确认）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conjunction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printable.3.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endParaRPr lang="en-US" altLang="zh-CN" dirty="0"/>
          </a:p>
        </p:txBody>
      </p:sp>
      <p:sp>
        <p:nvSpPr>
          <p:cNvPr id="3" name="QM_4_AN.92_1#7d85b65ad.blank?pid=2da48e2da&amp;color=0,55,96&amp;vpa=49&amp;vtp=1"/>
          <p:cNvSpPr/>
          <p:nvPr/>
        </p:nvSpPr>
        <p:spPr>
          <a:xfrm>
            <a:off x="7480775" y="1900620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M_4_AN.93_1#7d85b65ad.blank?pid=2da48e2da&amp;color=0,55,96&amp;vpa=50&amp;vtp=1"/>
          <p:cNvSpPr/>
          <p:nvPr/>
        </p:nvSpPr>
        <p:spPr>
          <a:xfrm>
            <a:off x="2235676" y="3157920"/>
            <a:ext cx="306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5" name="QM_4_AN.94_1#7d85b65ad.blank?pid=2da48e2da&amp;color=0,55,96&amp;vpa=51&amp;vtp=1"/>
          <p:cNvSpPr/>
          <p:nvPr/>
        </p:nvSpPr>
        <p:spPr>
          <a:xfrm>
            <a:off x="4623276" y="481336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5_1#7d85b65ad?pid=2da48e2da&amp;color=0,55,96&amp;mp=1&amp;vtp=1&amp;bt=1&amp;bbb=1&amp;hb=1"/>
          <p:cNvSpPr/>
          <p:nvPr/>
        </p:nvSpPr>
        <p:spPr>
          <a:xfrm>
            <a:off x="502920" y="1508760"/>
            <a:ext cx="10570464" cy="28687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published.4.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weekly,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monthly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prescribed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4_AN.96_1#7d85b65ad.blank?pid=2da48e2da&amp;color=0,55,96&amp;mp=1&amp;vpa=52&amp;vtp=1"/>
          <p:cNvSpPr/>
          <p:nvPr/>
        </p:nvSpPr>
        <p:spPr>
          <a:xfrm>
            <a:off x="9301511" y="147828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M_4_AN.97_1#7d85b65ad.blank?pid=2da48e2da&amp;color=0,55,96&amp;mp=1&amp;vpa=53&amp;vtp=1"/>
          <p:cNvSpPr/>
          <p:nvPr/>
        </p:nvSpPr>
        <p:spPr>
          <a:xfrm>
            <a:off x="1111726" y="3154680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8_1#7d85b65ad?pid=2da48e2da&amp;color=0,55,96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depends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limitations.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accurate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disadvantages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unnecessary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</a:t>
            </a:r>
            <a:endParaRPr lang="en-US" altLang="zh-CN" sz="1800" dirty="0"/>
          </a:p>
        </p:txBody>
      </p:sp>
      <p:sp>
        <p:nvSpPr>
          <p:cNvPr id="3" name="QM_4_EX.99_1#7d85b65ad?pid=2da48e2da&amp;color=0,55,96&amp;vtp=1&amp;bbb=1"/>
          <p:cNvSpPr/>
          <p:nvPr/>
        </p:nvSpPr>
        <p:spPr>
          <a:xfrm>
            <a:off x="502920" y="43853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文章主要介绍了在线地图的优势及其存在的一些限制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sz="1800" dirty="0"/>
          </a:p>
        </p:txBody>
      </p:sp>
      <p:sp>
        <p:nvSpPr>
          <p:cNvPr id="4" name="QB_5_BD.100_1#3476b65d4?pid=7d85b65ad&amp;color=0,55,96&amp;vtp=1&amp;bbb=1"/>
          <p:cNvSpPr/>
          <p:nvPr/>
        </p:nvSpPr>
        <p:spPr>
          <a:xfrm>
            <a:off x="502920" y="47911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5" name="QB_5_AN.101_1#3476b65d4.blank?pid=7d85b65ad&amp;color=0,55,96&amp;vpa=54&amp;vtp=1"/>
          <p:cNvSpPr/>
          <p:nvPr/>
        </p:nvSpPr>
        <p:spPr>
          <a:xfrm>
            <a:off x="679926" y="4739703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AS.102_1#3476b65d4?pid=7d85b65ad&amp;color=0,55,96&amp;mp=1&amp;vtp=1&amp;bt=1&amp;bbb=1&amp;hb=1"/>
          <p:cNvSpPr/>
          <p:nvPr/>
        </p:nvSpPr>
        <p:spPr>
          <a:xfrm>
            <a:off x="502920" y="1512000"/>
            <a:ext cx="10570464" cy="1049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根据下文“Meanwhile,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available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nautical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.”中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maps可知，下文补充了其他类型的地图，由此可推知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，设空处应提到了一些地</a:t>
            </a:r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图类型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，F项“The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probably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mapping.”中提到了道路地图，符合语境。</a:t>
            </a:r>
            <a:endParaRPr lang="en-US" altLang="zh-CN" dirty="0"/>
          </a:p>
        </p:txBody>
      </p:sp>
      <p:sp>
        <p:nvSpPr>
          <p:cNvPr id="3" name="QB_5_BD.103_1#06fd34ab2?pid=7d85b65ad&amp;color=0,55,96&amp;vtp=1&amp;bbb=1"/>
          <p:cNvSpPr/>
          <p:nvPr/>
        </p:nvSpPr>
        <p:spPr>
          <a:xfrm>
            <a:off x="502920" y="2615248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4" name="QB_5_AN.104_1#06fd34ab2.blank?pid=7d85b65ad&amp;color=0,55,96&amp;vpa=55&amp;vtp=1"/>
          <p:cNvSpPr/>
          <p:nvPr/>
        </p:nvSpPr>
        <p:spPr>
          <a:xfrm>
            <a:off x="667226" y="2562733"/>
            <a:ext cx="3063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endParaRPr lang="en-US" altLang="zh-CN" dirty="0"/>
          </a:p>
        </p:txBody>
      </p:sp>
      <p:sp>
        <p:nvSpPr>
          <p:cNvPr id="5" name="QB_5_AS.105_1#06fd34ab2?pid=7d85b65ad&amp;color=0,55,96&amp;vtp=1&amp;bbb=1&amp;hb=1"/>
          <p:cNvSpPr/>
          <p:nvPr/>
        </p:nvSpPr>
        <p:spPr>
          <a:xfrm>
            <a:off x="502920" y="2974467"/>
            <a:ext cx="10570464" cy="1430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上文“One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advantage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customise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individual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needs.”提出在线地图可以根据个人的需求定制，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设空处应与制作个人地图的操作有关，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项“This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unnecessary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information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.”说明定制地图可以帮助旅行者删除所有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不必要的信息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，承接上文，符合语境。</a:t>
            </a:r>
            <a:endParaRPr lang="en-US" altLang="zh-CN" dirty="0"/>
          </a:p>
        </p:txBody>
      </p:sp>
      <p:sp>
        <p:nvSpPr>
          <p:cNvPr id="6" name="QB_5_BD.106_1#6cf7edf8d?pid=7d85b65ad&amp;color=0,55,96&amp;vtp=1&amp;bbb=1"/>
          <p:cNvSpPr/>
          <p:nvPr/>
        </p:nvSpPr>
        <p:spPr>
          <a:xfrm>
            <a:off x="502920" y="4442333"/>
            <a:ext cx="10570464" cy="31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7" name="QB_5_AN.107_1#6cf7edf8d.blank?pid=7d85b65ad&amp;color=0,55,96&amp;vpa=56&amp;vtp=1"/>
          <p:cNvSpPr/>
          <p:nvPr/>
        </p:nvSpPr>
        <p:spPr>
          <a:xfrm>
            <a:off x="654526" y="4389818"/>
            <a:ext cx="331788" cy="32556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</a:t>
            </a:r>
            <a:endParaRPr lang="en-US" altLang="zh-CN" dirty="0"/>
          </a:p>
        </p:txBody>
      </p:sp>
      <p:sp>
        <p:nvSpPr>
          <p:cNvPr id="8" name="QB_5_AS.108_1#6cf7edf8d?pid=7d85b65ad&amp;color=0,55,96&amp;vtp=1&amp;bbb=1&amp;hb=1"/>
          <p:cNvSpPr/>
          <p:nvPr/>
        </p:nvSpPr>
        <p:spPr>
          <a:xfrm>
            <a:off x="502920" y="4801552"/>
            <a:ext cx="10570464" cy="14306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上文“These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directions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displayed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conjunction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printable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.”提出地图可以打印，设空处应与打印地图所带来的结果有关，G项“So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convenient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them.”承接上文，说明打印地图可以带来便利，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与上文构成因果关系，</a:t>
            </a: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符合语境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 animBg="1"/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09_1#a71213292?pid=7d85b65a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5_AN.110_1#a71213292.blank?pid=7d85b65ad&amp;color=0,55,96&amp;vpa=57&amp;vtp=1"/>
          <p:cNvSpPr/>
          <p:nvPr/>
        </p:nvSpPr>
        <p:spPr>
          <a:xfrm>
            <a:off x="667226" y="14573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5_AS.111_1#a71213292?pid=7d85b65ad&amp;color=0,55,96&amp;vtp=1&amp;bbb=1&amp;h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上文“Traditional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.”指出传统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地图的劣势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，下文“It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updated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time.”表明的是一种优势，由此可推知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，此处应是将在线地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图与传统地图进行对比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，设空处应提到在线地图并含有对比含义，B项“However,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limitations.”与上文构成转折关系，说明在线地图没有这样的问题，符合语境。</a:t>
            </a:r>
            <a:endParaRPr lang="en-US" altLang="zh-CN" dirty="0"/>
          </a:p>
        </p:txBody>
      </p:sp>
      <p:sp>
        <p:nvSpPr>
          <p:cNvPr id="5" name="QB_5_BD.112_1#184a2faf4?pid=7d85b65ad&amp;color=0,55,96&amp;vtp=1&amp;bbb=1"/>
          <p:cNvSpPr/>
          <p:nvPr/>
        </p:nvSpPr>
        <p:spPr>
          <a:xfrm>
            <a:off x="502920" y="3559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5_AN.113_1#184a2faf4.blank?pid=7d85b65ad&amp;color=0,55,96&amp;vpa=58&amp;vtp=1"/>
          <p:cNvSpPr/>
          <p:nvPr/>
        </p:nvSpPr>
        <p:spPr>
          <a:xfrm>
            <a:off x="654526" y="350780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7" name="QB_5_AS.114_1#184a2faf4?pid=7d85b65ad&amp;color=0,55,96&amp;vtp=1&amp;bbb=1&amp;hb=1"/>
          <p:cNvSpPr/>
          <p:nvPr/>
        </p:nvSpPr>
        <p:spPr>
          <a:xfrm>
            <a:off x="502920" y="3970020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下文“Some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streets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.Also,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inform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route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prescribed.”列举了在线地图的缺点，由此可知，设空处应是引出对下文缺点的描述，D项“There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disadvantages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mapping.”符合语境。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231d359a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4231d359a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1adb21c46.fixed?pid=4231d359a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Ⅲ</a:t>
            </a:r>
            <a:endParaRPr lang="en-US" altLang="zh-CN" sz="4000" dirty="0"/>
          </a:p>
        </p:txBody>
      </p:sp>
      <p:sp>
        <p:nvSpPr>
          <p:cNvPr id="3" name="C_2_BD#1adb21c46.fixed?pid=4231d359a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5200"/>
              </a:lnSpc>
            </a:pP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Developing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5300"/>
              </a:lnSpc>
            </a:pPr>
            <a:r>
              <a:rPr lang="en-US" altLang="zh-CN" sz="43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Presenting</a:t>
            </a:r>
            <a:r>
              <a:rPr lang="en-US" altLang="zh-CN" sz="43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43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3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Reflection</a:t>
            </a:r>
            <a:endParaRPr lang="en-US" altLang="zh-CN" sz="43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abad9283?pid=af54b361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1d22d50d3?pid=3abad9283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issue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（声明）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tomorrow.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2.Please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（附上）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photograph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application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form.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（指挥）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Brahms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Schumann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tonight's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concert.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4.With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internet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manage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（账户）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online.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further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（证明）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outstanding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ability.</a:t>
            </a:r>
            <a:endParaRPr lang="en-US" altLang="zh-CN" sz="1800" dirty="0"/>
          </a:p>
        </p:txBody>
      </p:sp>
      <p:sp>
        <p:nvSpPr>
          <p:cNvPr id="4" name="QB_5_AN.2_1#1d22d50d3.blank?pid=3abad9283&amp;color=0,55,96&amp;vpa=1&amp;vtp=1&amp;bbb=1"/>
          <p:cNvSpPr/>
          <p:nvPr/>
        </p:nvSpPr>
        <p:spPr>
          <a:xfrm>
            <a:off x="4464526" y="1978145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eclaration</a:t>
            </a:r>
            <a:endParaRPr lang="en-US" altLang="zh-CN" dirty="0"/>
          </a:p>
        </p:txBody>
      </p:sp>
      <p:sp>
        <p:nvSpPr>
          <p:cNvPr id="6" name="QB_5_AN.4_1#1d22d50d3.blank?pid=3abad9283&amp;color=0,55,96&amp;vpa=2&amp;vtp=1&amp;bbb=1"/>
          <p:cNvSpPr/>
          <p:nvPr/>
        </p:nvSpPr>
        <p:spPr>
          <a:xfrm>
            <a:off x="1492726" y="2397245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ttach</a:t>
            </a:r>
            <a:endParaRPr lang="en-US" altLang="zh-CN" dirty="0"/>
          </a:p>
        </p:txBody>
      </p:sp>
      <p:sp>
        <p:nvSpPr>
          <p:cNvPr id="8" name="QB_5_AN.6_1#1d22d50d3.blank?pid=3abad9283&amp;color=0,55,96&amp;vpa=3&amp;vtp=1&amp;bbb=1"/>
          <p:cNvSpPr/>
          <p:nvPr/>
        </p:nvSpPr>
        <p:spPr>
          <a:xfrm>
            <a:off x="1683226" y="281634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onduct</a:t>
            </a:r>
            <a:endParaRPr lang="en-US" altLang="zh-CN" dirty="0"/>
          </a:p>
        </p:txBody>
      </p:sp>
      <p:sp>
        <p:nvSpPr>
          <p:cNvPr id="10" name="QB_5_AN.8_1#1d22d50d3.blank?pid=3abad9283&amp;color=0,55,96&amp;vpa=4&amp;vtp=1&amp;bbb=1"/>
          <p:cNvSpPr/>
          <p:nvPr/>
        </p:nvSpPr>
        <p:spPr>
          <a:xfrm>
            <a:off x="5242782" y="3235445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ccount</a:t>
            </a:r>
            <a:endParaRPr lang="en-US" altLang="zh-CN" dirty="0"/>
          </a:p>
        </p:txBody>
      </p:sp>
      <p:sp>
        <p:nvSpPr>
          <p:cNvPr id="12" name="QB_5_AN.10_1#1d22d50d3.blank?pid=3abad9283&amp;color=0,55,96&amp;vpa=5&amp;vtp=1&amp;bbb=1"/>
          <p:cNvSpPr/>
          <p:nvPr/>
        </p:nvSpPr>
        <p:spPr>
          <a:xfrm>
            <a:off x="3499326" y="3633590"/>
            <a:ext cx="547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495b8ea5?pid=af54b361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0a227c533?pid=1495b8ea5&amp;color=0,55,96&amp;vtp=1&amp;bbb=1"/>
          <p:cNvSpPr/>
          <p:nvPr/>
        </p:nvSpPr>
        <p:spPr>
          <a:xfrm>
            <a:off x="502920" y="2014535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1.Jones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match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（declare）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winner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fight.</a:t>
            </a:r>
            <a:endParaRPr lang="en-US" altLang="zh-CN" sz="1800" dirty="0"/>
          </a:p>
        </p:txBody>
      </p:sp>
      <p:sp>
        <p:nvSpPr>
          <p:cNvPr id="4" name="QB_5_AN.12_1#0a227c533.blank?pid=1495b8ea5&amp;color=0,55,96&amp;vpa=6&amp;vtp=1&amp;bbb=1"/>
          <p:cNvSpPr/>
          <p:nvPr/>
        </p:nvSpPr>
        <p:spPr>
          <a:xfrm>
            <a:off x="3334226" y="1963100"/>
            <a:ext cx="14112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declared</a:t>
            </a:r>
            <a:endParaRPr lang="en-US" altLang="zh-CN" dirty="0"/>
          </a:p>
        </p:txBody>
      </p:sp>
      <p:sp>
        <p:nvSpPr>
          <p:cNvPr id="5" name="QB_5_AS.13_1#0a227c533?pid=1495b8ea5&amp;color=0,55,96&amp;vtp=1&amp;bbb=1"/>
          <p:cNvSpPr/>
          <p:nvPr/>
        </p:nvSpPr>
        <p:spPr>
          <a:xfrm>
            <a:off x="502920" y="24105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句意为：琼斯赢得了比赛，被宣布为拳击比赛的获胜者。</a:t>
            </a:r>
            <a:endParaRPr lang="en-US" altLang="zh-CN" sz="1800" dirty="0"/>
          </a:p>
        </p:txBody>
      </p:sp>
      <p:sp>
        <p:nvSpPr>
          <p:cNvPr id="6" name="QB_5_BD.14_1#9518f5dff?pid=1495b8ea5&amp;color=0,55,96&amp;vtp=1&amp;bbb=1"/>
          <p:cNvSpPr/>
          <p:nvPr/>
        </p:nvSpPr>
        <p:spPr>
          <a:xfrm>
            <a:off x="502920" y="28162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2.I'm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deeply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（attach）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car.</a:t>
            </a:r>
            <a:endParaRPr lang="en-US" altLang="zh-CN" sz="1800" dirty="0"/>
          </a:p>
        </p:txBody>
      </p:sp>
      <p:sp>
        <p:nvSpPr>
          <p:cNvPr id="7" name="QB_5_AN.15_1#9518f5dff.blank?pid=1495b8ea5&amp;color=0,55,96&amp;vpa=7&amp;vtp=1&amp;bbb=1"/>
          <p:cNvSpPr/>
          <p:nvPr/>
        </p:nvSpPr>
        <p:spPr>
          <a:xfrm>
            <a:off x="1775301" y="2764853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endParaRPr lang="en-US" altLang="zh-CN" dirty="0"/>
          </a:p>
        </p:txBody>
      </p:sp>
      <p:sp>
        <p:nvSpPr>
          <p:cNvPr id="8" name="QB_5_AS.16_1#9518f5dff?pid=1495b8ea5&amp;color=0,55,96&amp;vtp=1&amp;bbb=1"/>
          <p:cNvSpPr/>
          <p:nvPr/>
        </p:nvSpPr>
        <p:spPr>
          <a:xfrm>
            <a:off x="502920" y="32220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sth为固定搭配，意为“依恋/喜欢某物”。</a:t>
            </a:r>
            <a:endParaRPr lang="en-US" altLang="zh-CN" sz="1800" dirty="0"/>
          </a:p>
        </p:txBody>
      </p:sp>
      <p:sp>
        <p:nvSpPr>
          <p:cNvPr id="9" name="QB_5_BD.17_1#a4e385dee?pid=1495b8ea5&amp;color=0,55,96&amp;vtp=1&amp;bbb=1&amp;hb=1"/>
          <p:cNvSpPr/>
          <p:nvPr/>
        </p:nvSpPr>
        <p:spPr>
          <a:xfrm>
            <a:off x="502920" y="363283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3.Look,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violin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（conduct）.</a:t>
            </a:r>
            <a:endParaRPr lang="en-US" altLang="zh-CN" dirty="0"/>
          </a:p>
        </p:txBody>
      </p:sp>
      <p:sp>
        <p:nvSpPr>
          <p:cNvPr id="10" name="QB_5_AN.18_1#a4e385dee.blank?pid=1495b8ea5&amp;color=0,55,96&amp;vpa=8&amp;vtp=1&amp;bbb=1"/>
          <p:cNvSpPr/>
          <p:nvPr/>
        </p:nvSpPr>
        <p:spPr>
          <a:xfrm>
            <a:off x="508476" y="4000500"/>
            <a:ext cx="1081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conductor</a:t>
            </a:r>
            <a:endParaRPr lang="en-US" altLang="zh-CN" dirty="0"/>
          </a:p>
        </p:txBody>
      </p:sp>
      <p:sp>
        <p:nvSpPr>
          <p:cNvPr id="11" name="QB_5_AS.19_1#a4e385dee?pid=1495b8ea5&amp;color=0,55,96&amp;vtp=1&amp;bbb=1&amp;hb=1"/>
          <p:cNvSpPr/>
          <p:nvPr/>
        </p:nvSpPr>
        <p:spPr>
          <a:xfrm>
            <a:off x="502920" y="445262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设空处作介词as的宾语，根据空前的a和语境可知，此处应用单数名词conductor，意为“（乐队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、合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唱队的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）指挥”。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f98ca883b?pid=1495b8ea5&amp;color=0,55,96&amp;vtp=1&amp;bt=1&amp;bbb=1&amp;hb=1"/>
          <p:cNvSpPr/>
          <p:nvPr/>
        </p:nvSpPr>
        <p:spPr>
          <a:xfrm>
            <a:off x="502920" y="150876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Bank,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30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global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fertiliser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consumption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B_5_AN.21_1#f98ca883b.blank?pid=1495b8ea5&amp;color=0,55,96&amp;vpa=9&amp;vtp=1&amp;bbb=1"/>
          <p:cNvSpPr/>
          <p:nvPr/>
        </p:nvSpPr>
        <p:spPr>
          <a:xfrm>
            <a:off x="5341588" y="1478280"/>
            <a:ext cx="433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4" name="QB_5_AS.22_1#f98ca883b?pid=1495b8ea5&amp;color=0,55,96&amp;vtp=1&amp;bbb=1&amp;hb=1"/>
          <p:cNvSpPr/>
          <p:nvPr/>
        </p:nvSpPr>
        <p:spPr>
          <a:xfrm>
            <a:off x="502920" y="2336990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句意为：根据世界银行的统计，中国的化肥消耗量约占全球化肥消耗总量的30%。account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for为固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定搭配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，在此处意为“占（比例）”。</a:t>
            </a:r>
            <a:endParaRPr lang="en-US" altLang="zh-CN" dirty="0"/>
          </a:p>
        </p:txBody>
      </p:sp>
      <p:sp>
        <p:nvSpPr>
          <p:cNvPr id="5" name="QB_5_BD.23_1#512798df7?pid=1495b8ea5&amp;color=0,55,96&amp;vtp=1&amp;bbb=1"/>
          <p:cNvSpPr/>
          <p:nvPr/>
        </p:nvSpPr>
        <p:spPr>
          <a:xfrm>
            <a:off x="502920" y="31547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position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（account）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company.</a:t>
            </a:r>
            <a:endParaRPr lang="en-US" altLang="zh-CN" sz="1800" dirty="0"/>
          </a:p>
        </p:txBody>
      </p:sp>
      <p:sp>
        <p:nvSpPr>
          <p:cNvPr id="6" name="QB_5_AN.24_1#512798df7.blank?pid=1495b8ea5&amp;color=0,55,96&amp;vpa=10&amp;vtp=1&amp;bbb=1"/>
          <p:cNvSpPr/>
          <p:nvPr/>
        </p:nvSpPr>
        <p:spPr>
          <a:xfrm>
            <a:off x="5137626" y="3103308"/>
            <a:ext cx="115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accountant</a:t>
            </a:r>
            <a:endParaRPr lang="en-US" altLang="zh-CN" dirty="0"/>
          </a:p>
        </p:txBody>
      </p:sp>
      <p:sp>
        <p:nvSpPr>
          <p:cNvPr id="7" name="QB_5_AS.25_1#512798df7?pid=1495b8ea5&amp;color=0,55,96&amp;vtp=1&amp;bbb=1"/>
          <p:cNvSpPr/>
          <p:nvPr/>
        </p:nvSpPr>
        <p:spPr>
          <a:xfrm>
            <a:off x="502920" y="35605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句意为：她正写信申请一家公司的会计职位。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7de48a1de?pid=af54b361d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cd39859fb?sp=1&amp;pid=7de48a1de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1.除了海滩上的几个小孩，我们一整天没见到什么人。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beach.</a:t>
            </a:r>
            <a:endParaRPr lang="en-US" altLang="zh-CN" sz="1800" dirty="0"/>
          </a:p>
        </p:txBody>
      </p:sp>
      <p:sp>
        <p:nvSpPr>
          <p:cNvPr id="4" name="QB_5_AN.27_1#cd39859fb.blank?pid=7de48a1de&amp;color=0,55,96&amp;vpa=11&amp;vtp=1&amp;bbb=1"/>
          <p:cNvSpPr/>
          <p:nvPr/>
        </p:nvSpPr>
        <p:spPr>
          <a:xfrm>
            <a:off x="3558254" y="2363590"/>
            <a:ext cx="623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apart</a:t>
            </a:r>
            <a:endParaRPr lang="en-US" altLang="zh-CN" dirty="0"/>
          </a:p>
        </p:txBody>
      </p:sp>
      <p:sp>
        <p:nvSpPr>
          <p:cNvPr id="5" name="QB_5_AN.28_1#cd39859fb.blank?pid=7de48a1de&amp;color=0,55,96&amp;vpa=12&amp;vtp=1&amp;bbb=1"/>
          <p:cNvSpPr/>
          <p:nvPr/>
        </p:nvSpPr>
        <p:spPr>
          <a:xfrm>
            <a:off x="4332954" y="2363590"/>
            <a:ext cx="27447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from/aside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from/except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6" name="QB_5_BD.29_1#c4e0538d6?sp=1&amp;pid=7de48a1de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2.他建议每位实习生都要重视工作与生活的平衡。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recommends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life.</a:t>
            </a:r>
            <a:endParaRPr lang="en-US" altLang="zh-CN" sz="1800" dirty="0"/>
          </a:p>
        </p:txBody>
      </p:sp>
      <p:sp>
        <p:nvSpPr>
          <p:cNvPr id="7" name="QB_5_AN.30_1#c4e0538d6.blank?pid=7de48a1de&amp;color=0,55,96&amp;vpa=13&amp;vtp=1&amp;bbb=1"/>
          <p:cNvSpPr/>
          <p:nvPr/>
        </p:nvSpPr>
        <p:spPr>
          <a:xfrm>
            <a:off x="3505676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8" name="QB_5_AN.31_1#c4e0538d6.blank?pid=7de48a1de&amp;color=0,55,96&amp;vpa=14&amp;vtp=1&amp;bbb=1"/>
          <p:cNvSpPr/>
          <p:nvPr/>
        </p:nvSpPr>
        <p:spPr>
          <a:xfrm>
            <a:off x="4000976" y="3197224"/>
            <a:ext cx="712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attach</a:t>
            </a:r>
            <a:endParaRPr lang="en-US" altLang="zh-CN" dirty="0"/>
          </a:p>
        </p:txBody>
      </p:sp>
      <p:sp>
        <p:nvSpPr>
          <p:cNvPr id="9" name="QB_5_AN.32_1#c4e0538d6.blank?pid=7de48a1de&amp;color=0,55,96&amp;vpa=15&amp;vtp=1&amp;bbb=1"/>
          <p:cNvSpPr/>
          <p:nvPr/>
        </p:nvSpPr>
        <p:spPr>
          <a:xfrm>
            <a:off x="4889976" y="3184524"/>
            <a:ext cx="2363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importance/significance</a:t>
            </a:r>
            <a:endParaRPr lang="en-US" altLang="zh-CN" dirty="0"/>
          </a:p>
        </p:txBody>
      </p:sp>
      <p:sp>
        <p:nvSpPr>
          <p:cNvPr id="10" name="QB_5_AN.33_1#c4e0538d6.blank?pid=7de48a1de&amp;color=0,55,96&amp;vpa=16&amp;vtp=1&amp;bbb=1"/>
          <p:cNvSpPr/>
          <p:nvPr/>
        </p:nvSpPr>
        <p:spPr>
          <a:xfrm>
            <a:off x="7391875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1" name="QB_5_AN.34_1#c4e0538d6.blank?pid=7de48a1de&amp;color=0,55,96&amp;vpa=17&amp;vtp=1&amp;bbb=1"/>
          <p:cNvSpPr/>
          <p:nvPr/>
        </p:nvSpPr>
        <p:spPr>
          <a:xfrm>
            <a:off x="7887175" y="3184524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balancing</a:t>
            </a:r>
            <a:endParaRPr lang="en-US" altLang="zh-CN" dirty="0"/>
          </a:p>
        </p:txBody>
      </p:sp>
      <p:sp>
        <p:nvSpPr>
          <p:cNvPr id="12" name="QB_5_BD.35_1#fc7148b63?sp=1&amp;pid=7de48a1de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3.所有的灯都亮着，广场看起来比以往任何时候都漂亮。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beautiful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3" name="QB_5_AN.36_1#fc7148b63.blank?pid=7de48a1de&amp;color=0,55,96&amp;vpa=18&amp;vtp=1&amp;bbb=1"/>
          <p:cNvSpPr/>
          <p:nvPr/>
        </p:nvSpPr>
        <p:spPr>
          <a:xfrm>
            <a:off x="4801076" y="4017010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endParaRPr lang="en-US" altLang="zh-CN" dirty="0"/>
          </a:p>
        </p:txBody>
      </p:sp>
      <p:sp>
        <p:nvSpPr>
          <p:cNvPr id="14" name="QB_5_AN.37_1#fc7148b63.blank?pid=7de48a1de&amp;color=0,55,96&amp;vpa=19&amp;vtp=1&amp;bbb=1"/>
          <p:cNvSpPr/>
          <p:nvPr/>
        </p:nvSpPr>
        <p:spPr>
          <a:xfrm>
            <a:off x="5512276" y="401701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endParaRPr lang="en-US" altLang="zh-CN" dirty="0"/>
          </a:p>
        </p:txBody>
      </p:sp>
      <p:sp>
        <p:nvSpPr>
          <p:cNvPr id="15" name="QB_5_AN.38_1#fc7148b63.blank?pid=7de48a1de&amp;color=0,55,96&amp;vpa=20&amp;vtp=1&amp;bbb=1"/>
          <p:cNvSpPr/>
          <p:nvPr/>
        </p:nvSpPr>
        <p:spPr>
          <a:xfrm>
            <a:off x="6058376" y="4017010"/>
            <a:ext cx="446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endParaRPr lang="en-US" altLang="zh-CN" dirty="0"/>
          </a:p>
        </p:txBody>
      </p:sp>
      <p:sp>
        <p:nvSpPr>
          <p:cNvPr id="16" name="QB_5_AN.39_1#fc7148b63.blank?pid=7de48a1de&amp;color=0,55,96&amp;vpa=21&amp;vtp=1&amp;bbb=1"/>
          <p:cNvSpPr/>
          <p:nvPr/>
        </p:nvSpPr>
        <p:spPr>
          <a:xfrm>
            <a:off x="6629875" y="4004310"/>
            <a:ext cx="674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lights</a:t>
            </a:r>
            <a:endParaRPr lang="en-US" altLang="zh-CN" dirty="0"/>
          </a:p>
        </p:txBody>
      </p:sp>
      <p:sp>
        <p:nvSpPr>
          <p:cNvPr id="17" name="QB_5_AN.40_1#fc7148b63.blank?pid=7de48a1de&amp;color=0,55,96&amp;vpa=22&amp;vtp=1&amp;bbb=1"/>
          <p:cNvSpPr/>
          <p:nvPr/>
        </p:nvSpPr>
        <p:spPr>
          <a:xfrm>
            <a:off x="7455375" y="4017010"/>
            <a:ext cx="395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endParaRPr lang="en-US" altLang="zh-CN" dirty="0"/>
          </a:p>
        </p:txBody>
      </p:sp>
      <p:sp>
        <p:nvSpPr>
          <p:cNvPr id="18" name="QB_5_BD.41_1#6c9f48324?sp=1&amp;pid=7de48a1de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4.虽然他很困，但他还是坚持把这本书看完。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sleepy,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insists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finishing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book.</a:t>
            </a:r>
            <a:endParaRPr lang="en-US" altLang="zh-CN" sz="1800" dirty="0"/>
          </a:p>
        </p:txBody>
      </p:sp>
      <p:sp>
        <p:nvSpPr>
          <p:cNvPr id="19" name="QB_5_AN.42_1#6c9f48324.blank?pid=7de48a1de&amp;color=0,55,96&amp;vpa=23&amp;vtp=1&amp;bbb=1"/>
          <p:cNvSpPr/>
          <p:nvPr/>
        </p:nvSpPr>
        <p:spPr>
          <a:xfrm>
            <a:off x="470376" y="4824095"/>
            <a:ext cx="2427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Although/Though/While</a:t>
            </a:r>
            <a:endParaRPr lang="en-US" altLang="zh-CN" dirty="0"/>
          </a:p>
        </p:txBody>
      </p:sp>
      <p:sp>
        <p:nvSpPr>
          <p:cNvPr id="20" name="QB_5_AN.43_1#6c9f48324.blank?pid=7de48a1de&amp;color=0,55,96&amp;vpa=24&amp;vtp=1&amp;bbb=1"/>
          <p:cNvSpPr/>
          <p:nvPr/>
        </p:nvSpPr>
        <p:spPr>
          <a:xfrm>
            <a:off x="3035776" y="4836795"/>
            <a:ext cx="382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endParaRPr lang="en-US" altLang="zh-CN" dirty="0"/>
          </a:p>
        </p:txBody>
      </p:sp>
      <p:sp>
        <p:nvSpPr>
          <p:cNvPr id="21" name="QB_5_AN.44_1#6c9f48324.blank?pid=7de48a1de&amp;color=0,55,96&amp;vpa=25&amp;vtp=1&amp;bbb=1"/>
          <p:cNvSpPr/>
          <p:nvPr/>
        </p:nvSpPr>
        <p:spPr>
          <a:xfrm>
            <a:off x="3556476" y="4836795"/>
            <a:ext cx="814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is/feels</a:t>
            </a:r>
            <a:endParaRPr lang="en-US" altLang="zh-CN" dirty="0"/>
          </a:p>
        </p:txBody>
      </p:sp>
      <p:sp>
        <p:nvSpPr>
          <p:cNvPr id="22" name="QB_5_BD.45_1#1b516b705?sp=1&amp;pid=7de48a1de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5.到目前为止，在最近的金融危机中，不止一人被解雇。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financial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crisis.</a:t>
            </a:r>
            <a:endParaRPr lang="en-US" altLang="zh-CN" sz="1800" dirty="0"/>
          </a:p>
        </p:txBody>
      </p:sp>
      <p:sp>
        <p:nvSpPr>
          <p:cNvPr id="23" name="QB_5_AN.46_1#1b516b705.blank?pid=7de48a1de&amp;color=0,55,96&amp;vpa=26&amp;vtp=1&amp;bbb=1"/>
          <p:cNvSpPr/>
          <p:nvPr/>
        </p:nvSpPr>
        <p:spPr>
          <a:xfrm>
            <a:off x="3286982" y="5656580"/>
            <a:ext cx="471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endParaRPr lang="en-US" altLang="zh-CN" dirty="0"/>
          </a:p>
        </p:txBody>
      </p:sp>
      <p:sp>
        <p:nvSpPr>
          <p:cNvPr id="24" name="QB_5_AN.47_1#1b516b705.blank?pid=7de48a1de&amp;color=0,55,96&amp;vpa=27&amp;vtp=1&amp;bbb=1"/>
          <p:cNvSpPr/>
          <p:nvPr/>
        </p:nvSpPr>
        <p:spPr>
          <a:xfrm>
            <a:off x="3909282" y="56565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endParaRPr lang="en-US" altLang="zh-CN" dirty="0"/>
          </a:p>
        </p:txBody>
      </p:sp>
      <p:sp>
        <p:nvSpPr>
          <p:cNvPr id="25" name="QB_5_AN.48_1#1b516b705.blank?pid=7de48a1de&amp;color=0,55,96&amp;vpa=28&amp;vtp=1&amp;bbb=1"/>
          <p:cNvSpPr/>
          <p:nvPr/>
        </p:nvSpPr>
        <p:spPr>
          <a:xfrm>
            <a:off x="4683982" y="5656580"/>
            <a:ext cx="156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dismissed/fired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5" grpId="0" build="p" animBg="1"/>
      <p:bldP spid="16" grpId="0" build="p" animBg="1"/>
      <p:bldP spid="17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db7ebc2f?pid=af54b361d&amp;color=0,55,96&amp;vtp=1&amp;bt=1&amp;bbb=1"/>
          <p:cNvSpPr/>
          <p:nvPr/>
        </p:nvSpPr>
        <p:spPr>
          <a:xfrm>
            <a:off x="502920" y="1508760"/>
            <a:ext cx="10570464" cy="4343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7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四、语法填空。</a:t>
            </a:r>
            <a:endParaRPr lang="en-US" altLang="zh-CN" sz="2200" dirty="0"/>
          </a:p>
        </p:txBody>
      </p:sp>
      <p:sp>
        <p:nvSpPr>
          <p:cNvPr id="3" name="QM_5_BD.49_1#0909278b2?sp=1&amp;pid=6db7ebc2f&amp;color=0,55,96&amp;vtp=1&amp;bbb=1&amp;hb=1"/>
          <p:cNvSpPr/>
          <p:nvPr/>
        </p:nvSpPr>
        <p:spPr>
          <a:xfrm>
            <a:off x="502920" y="1992234"/>
            <a:ext cx="10570464" cy="1154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（AI）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week,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government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（include）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courses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primary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secondary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school.</a:t>
            </a:r>
            <a:endParaRPr lang="en-US" altLang="zh-CN" dirty="0"/>
          </a:p>
        </p:txBody>
      </p:sp>
      <p:sp>
        <p:nvSpPr>
          <p:cNvPr id="4" name="QM_5_BD.49_2#0909278b2?sp=1&amp;pid=6db7ebc2f&amp;color=0,55,96&amp;vtp=1&amp;bbb=1&amp;hb=1"/>
          <p:cNvSpPr/>
          <p:nvPr/>
        </p:nvSpPr>
        <p:spPr>
          <a:xfrm>
            <a:off x="502920" y="3182748"/>
            <a:ext cx="10570464" cy="19672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nine-chapter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textbook,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（name）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“Fundamentals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Artificial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Intelligence”,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written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（scholar）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well-known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nationwide,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MOOC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start-up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SenseTime.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applied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auto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driving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public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security.</a:t>
            </a:r>
            <a:endParaRPr lang="en-US" altLang="zh-CN" dirty="0"/>
          </a:p>
        </p:txBody>
      </p:sp>
      <p:sp>
        <p:nvSpPr>
          <p:cNvPr id="5" name="QM_5_BD.49_3#0909278b2?sp=1&amp;pid=6db7ebc2f&amp;color=0,55,96&amp;vtp=1&amp;bbb=1&amp;hb=1"/>
          <p:cNvSpPr/>
          <p:nvPr/>
        </p:nvSpPr>
        <p:spPr>
          <a:xfrm>
            <a:off x="502920" y="5163948"/>
            <a:ext cx="10570464" cy="1154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focuses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basics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（practice）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daily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Yukun,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Normal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book.</a:t>
            </a:r>
            <a:endParaRPr lang="en-US" altLang="zh-CN" dirty="0"/>
          </a:p>
        </p:txBody>
      </p:sp>
      <p:sp>
        <p:nvSpPr>
          <p:cNvPr id="6" name="QM_5_AN.50_1#0909278b2.blank?pid=6db7ebc2f&amp;color=0,55,96&amp;vpa=29&amp;vtp=1&amp;bbb=1"/>
          <p:cNvSpPr/>
          <p:nvPr/>
        </p:nvSpPr>
        <p:spPr>
          <a:xfrm>
            <a:off x="8696800" y="1952800"/>
            <a:ext cx="15255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</a:t>
            </a:r>
            <a:endParaRPr lang="en-US" altLang="zh-CN" dirty="0"/>
          </a:p>
        </p:txBody>
      </p:sp>
      <p:sp>
        <p:nvSpPr>
          <p:cNvPr id="7" name="QM_5_AN.51_1#0909278b2.blank?pid=6db7ebc2f&amp;color=0,55,96&amp;vpa=30&amp;vtp=1&amp;bbb=1"/>
          <p:cNvSpPr/>
          <p:nvPr/>
        </p:nvSpPr>
        <p:spPr>
          <a:xfrm>
            <a:off x="7391875" y="2371901"/>
            <a:ext cx="1131888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0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include</a:t>
            </a:r>
            <a:endParaRPr lang="en-US" altLang="zh-CN" dirty="0"/>
          </a:p>
        </p:txBody>
      </p:sp>
      <p:sp>
        <p:nvSpPr>
          <p:cNvPr id="8" name="QM_5_AN.52_1#0909278b2.blank?pid=6db7ebc2f&amp;color=0,55,96&amp;vpa=31&amp;vtp=1&amp;bbb=1"/>
          <p:cNvSpPr/>
          <p:nvPr/>
        </p:nvSpPr>
        <p:spPr>
          <a:xfrm>
            <a:off x="3823176" y="3156014"/>
            <a:ext cx="7762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named</a:t>
            </a:r>
            <a:endParaRPr lang="en-US" altLang="zh-CN" dirty="0"/>
          </a:p>
        </p:txBody>
      </p:sp>
      <p:sp>
        <p:nvSpPr>
          <p:cNvPr id="9" name="QM_5_AN.53_1#0909278b2.blank?pid=6db7ebc2f&amp;color=0,55,96&amp;vpa=32&amp;vtp=1&amp;bbb=1"/>
          <p:cNvSpPr/>
          <p:nvPr/>
        </p:nvSpPr>
        <p:spPr>
          <a:xfrm>
            <a:off x="2178526" y="3562415"/>
            <a:ext cx="9159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scholars</a:t>
            </a:r>
            <a:endParaRPr lang="en-US" altLang="zh-CN" dirty="0"/>
          </a:p>
        </p:txBody>
      </p:sp>
      <p:sp>
        <p:nvSpPr>
          <p:cNvPr id="10" name="QM_5_AN.54_1#0909278b2.blank?pid=6db7ebc2f&amp;color=0,55,96&amp;vpa=33&amp;vtp=1&amp;bbb=1"/>
          <p:cNvSpPr/>
          <p:nvPr/>
        </p:nvSpPr>
        <p:spPr>
          <a:xfrm>
            <a:off x="6845775" y="5124514"/>
            <a:ext cx="954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</a:t>
            </a:r>
            <a:endParaRPr lang="en-US" altLang="zh-CN" dirty="0"/>
          </a:p>
        </p:txBody>
      </p:sp>
      <p:sp>
        <p:nvSpPr>
          <p:cNvPr id="11" name="QM_5_AN.55_1#0909278b2.blank?pid=6db7ebc2f&amp;color=0,55,96&amp;vpa=34&amp;vtp=1&amp;bbb=1"/>
          <p:cNvSpPr/>
          <p:nvPr/>
        </p:nvSpPr>
        <p:spPr>
          <a:xfrm>
            <a:off x="8215281" y="5543615"/>
            <a:ext cx="560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1576</Words>
  <Application>Microsoft Office PowerPoint</Application>
  <PresentationFormat>宽屏</PresentationFormat>
  <Paragraphs>201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2024-10-09T04:19:16Z</dcterms:created>
  <dcterms:modified xsi:type="dcterms:W3CDTF">2024-10-09T05:24:11Z</dcterms:modified>
  <cp:category/>
  <cp:contentStatus/>
</cp:coreProperties>
</file>